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04" r:id="rId1"/>
  </p:sldMasterIdLst>
  <p:sldIdLst>
    <p:sldId id="256" r:id="rId2"/>
    <p:sldId id="260" r:id="rId3"/>
    <p:sldId id="259" r:id="rId4"/>
    <p:sldId id="262" r:id="rId5"/>
    <p:sldId id="263" r:id="rId6"/>
    <p:sldId id="264"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76" autoAdjust="0"/>
    <p:restoredTop sz="94660"/>
  </p:normalViewPr>
  <p:slideViewPr>
    <p:cSldViewPr snapToGrid="0">
      <p:cViewPr varScale="1">
        <p:scale>
          <a:sx n="41" d="100"/>
          <a:sy n="41" d="100"/>
        </p:scale>
        <p:origin x="972"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F7AFFB9B-9FB8-469E-96F9-4D32314110B6}" type="datetimeFigureOut">
              <a:rPr lang="en-US" smtClean="0"/>
              <a:t>6/20/2022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3477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9FF1211-4E0C-4AB3-B04F-585959BDAFE8}" type="datetimeFigureOut">
              <a:rPr lang="en-US" smtClean="0"/>
              <a:t>6/20/2022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200653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8BDECAF-D3BE-4069-9C78-642ECCD01477}" type="datetimeFigureOut">
              <a:rPr lang="en-US" smtClean="0"/>
              <a:t>6/20/2022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824628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EFBDC27-E420-4878-9EE6-7B9656D6442A}" type="datetimeFigureOut">
              <a:rPr lang="en-US" smtClean="0"/>
              <a:t>6/20/2022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348644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F7F47CF-67C9-420C-80A5-E2069FF0C2DF}" type="datetimeFigureOut">
              <a:rPr lang="en-US" smtClean="0"/>
              <a:t>6/20/2022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8194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AE22DC73-F065-42F5-A9F2-D90B2E42A0B3}" type="datetimeFigureOut">
              <a:rPr lang="en-US" smtClean="0"/>
              <a:t>6/20/2022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419493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76BEA702-9B29-41CC-9BCC-3DF8A0D379FE}" type="datetimeFigureOut">
              <a:rPr lang="en-US" smtClean="0"/>
              <a:t>6/20/2022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553307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97649AC-CB8F-4FF1-9A34-5861C74DD0A7}" type="datetimeFigureOut">
              <a:rPr lang="en-US" smtClean="0"/>
              <a:t>6/20/2022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619689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EC5CECA-2D3A-4680-9B49-752200DE467C}" type="datetimeFigureOut">
              <a:rPr lang="en-US" smtClean="0"/>
              <a:t>6/20/2022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019776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0C3BFE2-83B7-4B0A-B9D3-AB28331082B3}" type="datetimeFigureOut">
              <a:rPr lang="en-US" smtClean="0"/>
              <a:t>6/20/2022</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‹Nº›</a:t>
            </a:fld>
            <a:endParaRPr lang="en-US" dirty="0"/>
          </a:p>
        </p:txBody>
      </p:sp>
    </p:spTree>
    <p:extLst>
      <p:ext uri="{BB962C8B-B14F-4D97-AF65-F5344CB8AC3E}">
        <p14:creationId xmlns:p14="http://schemas.microsoft.com/office/powerpoint/2010/main" val="93799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2EF78E3-FDA3-4D28-AAA2-0B81F349A39D}" type="datetimeFigureOut">
              <a:rPr lang="en-US" smtClean="0"/>
              <a:t>6/20/2022</a:t>
            </a:fld>
            <a:endParaRPr lang="en-US" dirty="0"/>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845941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35BB1C6-BF8F-4481-8AB2-603A1C8A906A}" type="datetimeFigureOut">
              <a:rPr lang="en-US" smtClean="0"/>
              <a:t>6/20/2022</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D22F896-40B5-4ADD-8801-0D06FADFA095}" type="slidenum">
              <a:rPr lang="en-US" smtClean="0"/>
              <a:pPr/>
              <a:t>‹Nº›</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0109495"/>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00332" y="647115"/>
            <a:ext cx="10058400" cy="2876138"/>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noAutofit/>
          </a:bodyPr>
          <a:lstStyle/>
          <a:p>
            <a:pPr algn="ctr"/>
            <a:r>
              <a:rPr lang="es-MX" sz="6600" dirty="0" smtClean="0"/>
              <a:t>IX. Naturaleza y Necesidades de las </a:t>
            </a:r>
            <a:r>
              <a:rPr lang="es-MX" sz="6600" dirty="0"/>
              <a:t>R</a:t>
            </a:r>
            <a:r>
              <a:rPr lang="es-MX" sz="6600" dirty="0" smtClean="0"/>
              <a:t>evoluciones Científicas </a:t>
            </a:r>
            <a:endParaRPr lang="es-MX" sz="6600" dirty="0"/>
          </a:p>
        </p:txBody>
      </p:sp>
      <p:sp>
        <p:nvSpPr>
          <p:cNvPr id="3" name="Subtítulo 2"/>
          <p:cNvSpPr>
            <a:spLocks noGrp="1"/>
          </p:cNvSpPr>
          <p:nvPr>
            <p:ph type="subTitle" idx="1"/>
          </p:nvPr>
        </p:nvSpPr>
        <p:spPr/>
        <p:txBody>
          <a:bodyPr>
            <a:normAutofit fontScale="55000" lnSpcReduction="20000"/>
          </a:bodyPr>
          <a:lstStyle/>
          <a:p>
            <a:r>
              <a:rPr lang="es-MX" b="1" dirty="0" smtClean="0"/>
              <a:t>Equipo 9. </a:t>
            </a:r>
          </a:p>
          <a:p>
            <a:r>
              <a:rPr lang="es-MX" sz="1800" b="1" dirty="0" err="1" smtClean="0"/>
              <a:t>Dip</a:t>
            </a:r>
            <a:r>
              <a:rPr lang="es-MX" sz="1800" b="1" dirty="0" smtClean="0"/>
              <a:t>. Mario Alberto Rodríguez carrillo</a:t>
            </a:r>
          </a:p>
          <a:p>
            <a:r>
              <a:rPr lang="es-MX" sz="1800" b="1" dirty="0" err="1" smtClean="0"/>
              <a:t>Dip</a:t>
            </a:r>
            <a:r>
              <a:rPr lang="es-MX" sz="1800" b="1" dirty="0" smtClean="0"/>
              <a:t>. Jorge Arturo espadas</a:t>
            </a:r>
          </a:p>
          <a:p>
            <a:r>
              <a:rPr lang="es-MX" sz="1800" b="1" dirty="0" smtClean="0"/>
              <a:t>Edgar Suárez Morales</a:t>
            </a:r>
            <a:endParaRPr lang="es-MX" sz="1800" b="1" dirty="0"/>
          </a:p>
        </p:txBody>
      </p:sp>
    </p:spTree>
    <p:extLst>
      <p:ext uri="{BB962C8B-B14F-4D97-AF65-F5344CB8AC3E}">
        <p14:creationId xmlns:p14="http://schemas.microsoft.com/office/powerpoint/2010/main" val="2183744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95641" y="1028172"/>
            <a:ext cx="10020888" cy="4185761"/>
          </a:xfrm>
          <a:prstGeom prst="rect">
            <a:avLst/>
          </a:prstGeom>
        </p:spPr>
        <p:txBody>
          <a:bodyPr wrap="square">
            <a:spAutoFit/>
          </a:bodyPr>
          <a:lstStyle/>
          <a:p>
            <a:pPr marL="285750" indent="-285750">
              <a:buFont typeface="Arial" panose="020B0604020202020204" pitchFamily="34" charset="0"/>
              <a:buChar char="•"/>
            </a:pPr>
            <a:r>
              <a:rPr lang="es-MX" sz="3200" dirty="0" smtClean="0">
                <a:latin typeface="Arial" panose="020B0604020202020204" pitchFamily="34" charset="0"/>
                <a:cs typeface="Arial" panose="020B0604020202020204" pitchFamily="34" charset="0"/>
              </a:rPr>
              <a:t>Toda revolución científica puede implicar, al menos:</a:t>
            </a:r>
          </a:p>
          <a:p>
            <a:endParaRPr lang="es-MX" dirty="0" smtClean="0">
              <a:latin typeface="Arial" panose="020B0604020202020204" pitchFamily="34" charset="0"/>
              <a:cs typeface="Arial" panose="020B0604020202020204" pitchFamily="34" charset="0"/>
            </a:endParaRPr>
          </a:p>
          <a:p>
            <a:pPr marL="342900" indent="-342900">
              <a:buFont typeface="+mj-lt"/>
              <a:buAutoNum type="arabicPeriod"/>
            </a:pPr>
            <a:r>
              <a:rPr lang="es-MX" dirty="0" smtClean="0">
                <a:latin typeface="Arial" panose="020B0604020202020204" pitchFamily="34" charset="0"/>
                <a:cs typeface="Arial" panose="020B0604020202020204" pitchFamily="34" charset="0"/>
              </a:rPr>
              <a:t>Asunto acumulativo de la ciencia. </a:t>
            </a:r>
          </a:p>
          <a:p>
            <a:pPr marL="342900" indent="-342900">
              <a:buFont typeface="+mj-lt"/>
              <a:buAutoNum type="arabicPeriod"/>
            </a:pPr>
            <a:endParaRPr lang="es-MX" dirty="0" smtClean="0">
              <a:latin typeface="Arial" panose="020B0604020202020204" pitchFamily="34" charset="0"/>
              <a:cs typeface="Arial" panose="020B0604020202020204" pitchFamily="34" charset="0"/>
            </a:endParaRPr>
          </a:p>
          <a:p>
            <a:pPr marL="342900" indent="-342900">
              <a:buFont typeface="+mj-lt"/>
              <a:buAutoNum type="arabicPeriod"/>
            </a:pPr>
            <a:r>
              <a:rPr lang="es-MX" dirty="0" smtClean="0">
                <a:latin typeface="Arial" panose="020B0604020202020204" pitchFamily="34" charset="0"/>
                <a:cs typeface="Arial" panose="020B0604020202020204" pitchFamily="34" charset="0"/>
              </a:rPr>
              <a:t>Puede implicar una articulación entre distintos fenómenos</a:t>
            </a:r>
          </a:p>
          <a:p>
            <a:endParaRPr lang="es-MX" dirty="0">
              <a:latin typeface="Arial" panose="020B0604020202020204" pitchFamily="34" charset="0"/>
              <a:cs typeface="Arial" panose="020B0604020202020204" pitchFamily="34" charset="0"/>
            </a:endParaRPr>
          </a:p>
          <a:p>
            <a:r>
              <a:rPr lang="es-MX" dirty="0" smtClean="0">
                <a:latin typeface="Arial" panose="020B0604020202020204" pitchFamily="34" charset="0"/>
                <a:cs typeface="Arial" panose="020B0604020202020204" pitchFamily="34" charset="0"/>
              </a:rPr>
              <a:t>3. La aparición de un fenómeno, que elimina al fenómeno existente. </a:t>
            </a:r>
          </a:p>
          <a:p>
            <a:endParaRPr lang="es-MX" dirty="0" smtClean="0">
              <a:latin typeface="Arial" panose="020B0604020202020204" pitchFamily="34" charset="0"/>
              <a:cs typeface="Arial" panose="020B0604020202020204" pitchFamily="34" charset="0"/>
            </a:endParaRPr>
          </a:p>
          <a:p>
            <a:r>
              <a:rPr lang="es-MX" dirty="0" smtClean="0">
                <a:latin typeface="Arial" panose="020B0604020202020204" pitchFamily="34" charset="0"/>
                <a:cs typeface="Arial" panose="020B0604020202020204" pitchFamily="34" charset="0"/>
              </a:rPr>
              <a:t>4. Al cambiar el acento de las funciones cognoscitivas de los paradigmas a las normativas, los ejemplos precedentes amplían su compresión de los modos que los paradigmas conforman la vida científica .</a:t>
            </a:r>
          </a:p>
          <a:p>
            <a:endParaRPr lang="es-MX" dirty="0" smtClean="0">
              <a:latin typeface="Arial" panose="020B0604020202020204" pitchFamily="34" charset="0"/>
              <a:cs typeface="Arial" panose="020B0604020202020204" pitchFamily="34" charset="0"/>
            </a:endParaRPr>
          </a:p>
          <a:p>
            <a:r>
              <a:rPr lang="es-MX" dirty="0" smtClean="0">
                <a:latin typeface="Arial" panose="020B0604020202020204" pitchFamily="34" charset="0"/>
                <a:cs typeface="Arial" panose="020B0604020202020204" pitchFamily="34" charset="0"/>
              </a:rPr>
              <a:t>5. Todo nuevo paradigma, no resuelve por completo el fenómeno estudiado.</a:t>
            </a:r>
          </a:p>
          <a:p>
            <a:pPr marL="342900" indent="-342900">
              <a:buFont typeface="+mj-lt"/>
              <a:buAutoNum type="arabicPeriod"/>
            </a:pP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741183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2">
            <a:extLst>
              <a:ext uri="{FF2B5EF4-FFF2-40B4-BE49-F238E27FC236}">
                <a16:creationId xmlns:a16="http://schemas.microsoft.com/office/drawing/2014/main" xmlns="" id="{797BD330-8882-3A4B-80D4-54EC8601E9AB}"/>
              </a:ext>
            </a:extLst>
          </p:cNvPr>
          <p:cNvSpPr txBox="1">
            <a:spLocks/>
          </p:cNvSpPr>
          <p:nvPr/>
        </p:nvSpPr>
        <p:spPr>
          <a:xfrm>
            <a:off x="1232212" y="1524001"/>
            <a:ext cx="9720073" cy="4103077"/>
          </a:xfrm>
          <a:prstGeom prst="rect">
            <a:avLst/>
          </a:prstGeom>
        </p:spPr>
        <p:txBody>
          <a:bodyPr>
            <a:normAutofit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r>
              <a:rPr lang="es-MX" sz="2400" dirty="0" smtClean="0"/>
              <a:t>Las revoluciones políticas se inician por medio de un sentimiento, cada vez mayor, restringido frecuentemente a una fracción de la comunidad política, de que las instituciones existentes han cesado de satisfacer adecuadamente los problemas planteados por el medio ambiente que han contribuido en parte a crear (crisis). </a:t>
            </a:r>
          </a:p>
          <a:p>
            <a:pPr algn="just"/>
            <a:r>
              <a:rPr lang="es-MX" sz="2400" dirty="0" smtClean="0"/>
              <a:t>De manera muy similar, las revoluciones científicas se inician con un sentimiento creciente, también a menudo restringido a una estrecha subdivisión de la comunidad científica, de que un paradigma existente ha dejado de funcionar adecuadamente en la exploración de un aspecto de la naturaleza hacia el cual, el mismo paradigma había previamente mostrado el camino (crisis). Tanto en el desarrollo político como en el científico, el sentimiento de mal funcionamiento que puede conducir a la crisis es un requisito previo para la revolución.</a:t>
            </a:r>
          </a:p>
          <a:p>
            <a:endParaRPr lang="es-MX" dirty="0" smtClean="0"/>
          </a:p>
          <a:p>
            <a:endParaRPr lang="es-MX" dirty="0" smtClean="0"/>
          </a:p>
          <a:p>
            <a:endParaRPr lang="es-MX" dirty="0"/>
          </a:p>
        </p:txBody>
      </p:sp>
      <p:sp>
        <p:nvSpPr>
          <p:cNvPr id="6" name="Rectángulo 5"/>
          <p:cNvSpPr/>
          <p:nvPr/>
        </p:nvSpPr>
        <p:spPr>
          <a:xfrm>
            <a:off x="1024128" y="389655"/>
            <a:ext cx="10136242" cy="707886"/>
          </a:xfrm>
          <a:prstGeom prst="rect">
            <a:avLst/>
          </a:prstGeom>
          <a:solidFill>
            <a:schemeClr val="bg2">
              <a:lumMod val="90000"/>
            </a:schemeClr>
          </a:solidFill>
        </p:spPr>
        <p:txBody>
          <a:bodyPr wrap="square">
            <a:spAutoFit/>
          </a:bodyPr>
          <a:lstStyle/>
          <a:p>
            <a:pPr algn="ctr"/>
            <a:r>
              <a:rPr lang="es-MX" sz="2000" b="1" dirty="0"/>
              <a:t>Paralelismo entre el desarrollo político y el científico, ¿qué paralelismo puede justificar la metáfora que encuentra revoluciones en ambos?</a:t>
            </a:r>
          </a:p>
        </p:txBody>
      </p:sp>
    </p:spTree>
    <p:extLst>
      <p:ext uri="{BB962C8B-B14F-4D97-AF65-F5344CB8AC3E}">
        <p14:creationId xmlns:p14="http://schemas.microsoft.com/office/powerpoint/2010/main" val="13751196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02108C9-7FC6-E047-B0CE-589AAD4F3739}"/>
              </a:ext>
            </a:extLst>
          </p:cNvPr>
          <p:cNvSpPr txBox="1">
            <a:spLocks/>
          </p:cNvSpPr>
          <p:nvPr/>
        </p:nvSpPr>
        <p:spPr>
          <a:xfrm>
            <a:off x="1024127" y="585216"/>
            <a:ext cx="10159687" cy="938784"/>
          </a:xfrm>
          <a:prstGeom prst="rect">
            <a:avLst/>
          </a:prstGeom>
        </p:spPr>
        <p:txBody>
          <a:bodyPr>
            <a:normAutofit fontScale="825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685800" indent="-685800">
              <a:buFont typeface="Wingdings" panose="05000000000000000000" pitchFamily="2" charset="2"/>
              <a:buChar char="Ø"/>
            </a:pPr>
            <a:r>
              <a:rPr lang="es-MX" b="1" dirty="0" smtClean="0"/>
              <a:t>Conflicto que lleva al Cambio de paradigma</a:t>
            </a:r>
            <a:r>
              <a:rPr lang="es-MX" dirty="0" smtClean="0"/>
              <a:t/>
            </a:r>
            <a:br>
              <a:rPr lang="es-MX" dirty="0" smtClean="0"/>
            </a:br>
            <a:endParaRPr lang="es-MX" dirty="0"/>
          </a:p>
        </p:txBody>
      </p:sp>
      <p:sp>
        <p:nvSpPr>
          <p:cNvPr id="3" name="Marcador de contenido 2">
            <a:extLst>
              <a:ext uri="{FF2B5EF4-FFF2-40B4-BE49-F238E27FC236}">
                <a16:creationId xmlns:a16="http://schemas.microsoft.com/office/drawing/2014/main" xmlns="" id="{F7D9ACE1-0560-3B4F-BBB1-EBBB4F5B9099}"/>
              </a:ext>
            </a:extLst>
          </p:cNvPr>
          <p:cNvSpPr txBox="1">
            <a:spLocks/>
          </p:cNvSpPr>
          <p:nvPr/>
        </p:nvSpPr>
        <p:spPr>
          <a:xfrm>
            <a:off x="1024127" y="1524000"/>
            <a:ext cx="9720073" cy="4023360"/>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s-MX" dirty="0" smtClean="0"/>
              <a:t> </a:t>
            </a:r>
          </a:p>
          <a:p>
            <a:pPr algn="just"/>
            <a:r>
              <a:rPr lang="es-MX" sz="2400" dirty="0" smtClean="0"/>
              <a:t>Es evidente que debe haber un conflicto entre el paradigma que descubre una anomalía y el que, más tarde, hace que la anomalía resulte normal dentro de nuevas reglas.</a:t>
            </a:r>
          </a:p>
          <a:p>
            <a:endParaRPr lang="es-MX" sz="2400" dirty="0" smtClean="0"/>
          </a:p>
          <a:p>
            <a:pPr algn="just"/>
            <a:r>
              <a:rPr lang="es-MX" sz="2400" dirty="0" smtClean="0"/>
              <a:t>Los ejemplos de descubrimientos por medio de la destrucción de un paradigma no nos enfrentan a un simple accidente histórico, es el único modo efectivo en que pudieran generarse los descubrimientos.</a:t>
            </a:r>
          </a:p>
          <a:p>
            <a:endParaRPr lang="es-MX" dirty="0" smtClean="0"/>
          </a:p>
          <a:p>
            <a:endParaRPr lang="es-MX" dirty="0"/>
          </a:p>
        </p:txBody>
      </p:sp>
    </p:spTree>
    <p:extLst>
      <p:ext uri="{BB962C8B-B14F-4D97-AF65-F5344CB8AC3E}">
        <p14:creationId xmlns:p14="http://schemas.microsoft.com/office/powerpoint/2010/main" val="155876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440CC91-CCEC-384F-8915-382E8564564E}"/>
              </a:ext>
            </a:extLst>
          </p:cNvPr>
          <p:cNvSpPr txBox="1">
            <a:spLocks/>
          </p:cNvSpPr>
          <p:nvPr/>
        </p:nvSpPr>
        <p:spPr>
          <a:xfrm>
            <a:off x="695881" y="454989"/>
            <a:ext cx="10370703" cy="1499616"/>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571500" indent="-571500" algn="just">
              <a:buFont typeface="Wingdings" panose="05000000000000000000" pitchFamily="2" charset="2"/>
              <a:buChar char="Ø"/>
            </a:pPr>
            <a:r>
              <a:rPr lang="es-MX" sz="3600" dirty="0"/>
              <a:t>T</a:t>
            </a:r>
            <a:r>
              <a:rPr lang="es-MX" sz="3600" dirty="0" smtClean="0"/>
              <a:t>ipos de fenómenos sobre los que puede desarrollarse una nueva teoría</a:t>
            </a:r>
            <a:endParaRPr lang="es-MX" sz="3600" dirty="0"/>
          </a:p>
        </p:txBody>
      </p:sp>
      <p:sp>
        <p:nvSpPr>
          <p:cNvPr id="3" name="Marcador de contenido 2">
            <a:extLst>
              <a:ext uri="{FF2B5EF4-FFF2-40B4-BE49-F238E27FC236}">
                <a16:creationId xmlns:a16="http://schemas.microsoft.com/office/drawing/2014/main" xmlns="" id="{BEB08259-82B6-1047-A6F5-7CDCE7A660F0}"/>
              </a:ext>
            </a:extLst>
          </p:cNvPr>
          <p:cNvSpPr txBox="1">
            <a:spLocks/>
          </p:cNvSpPr>
          <p:nvPr/>
        </p:nvSpPr>
        <p:spPr>
          <a:xfrm>
            <a:off x="1539943" y="1760362"/>
            <a:ext cx="10480013" cy="4874900"/>
          </a:xfrm>
          <a:prstGeom prst="rect">
            <a:avLst/>
          </a:prstGeom>
        </p:spPr>
        <p:txBody>
          <a:bodyPr>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r>
              <a:rPr lang="es-MX" sz="2400" dirty="0" smtClean="0"/>
              <a:t>1. Comprende los fenómenos que ya han sido bien explicados por los paradigmas existentes y que raramente proporcionan un motivo o un punto de partida para la construcción de una nueva teoría.</a:t>
            </a:r>
          </a:p>
          <a:p>
            <a:pPr algn="just"/>
            <a:endParaRPr lang="es-MX" sz="2400" dirty="0" smtClean="0"/>
          </a:p>
          <a:p>
            <a:pPr algn="just"/>
            <a:r>
              <a:rPr lang="es-MX" sz="2400" dirty="0" smtClean="0"/>
              <a:t>2. Comprende aquellos fenómenos cuya naturaleza es indicada por paradigmas existentes, pero cuyos detalles sólo pueden comprenderse a través de una articulación ulterior de la teoría.  </a:t>
            </a:r>
          </a:p>
          <a:p>
            <a:pPr algn="just"/>
            <a:endParaRPr lang="es-MX" sz="2400" dirty="0" smtClean="0"/>
          </a:p>
          <a:p>
            <a:pPr algn="just"/>
            <a:r>
              <a:rPr lang="es-MX" sz="2400" dirty="0" smtClean="0"/>
              <a:t>3. Fenómenos donde las anomalías reconocidas cuyo rasgo característico es su negativa tenaz a ser asimiladas en los paradigmas existentes. Sólo este tipo produce nuevas teorías.</a:t>
            </a:r>
          </a:p>
          <a:p>
            <a:endParaRPr lang="es-MX" sz="2400" dirty="0"/>
          </a:p>
        </p:txBody>
      </p:sp>
    </p:spTree>
    <p:extLst>
      <p:ext uri="{BB962C8B-B14F-4D97-AF65-F5344CB8AC3E}">
        <p14:creationId xmlns:p14="http://schemas.microsoft.com/office/powerpoint/2010/main" val="3344736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4646713-B534-2344-BF20-ABE755D9C553}"/>
              </a:ext>
            </a:extLst>
          </p:cNvPr>
          <p:cNvSpPr txBox="1">
            <a:spLocks/>
          </p:cNvSpPr>
          <p:nvPr/>
        </p:nvSpPr>
        <p:spPr>
          <a:xfrm>
            <a:off x="906898" y="669153"/>
            <a:ext cx="10323810" cy="1499616"/>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685800" indent="-685800">
              <a:buFont typeface="Wingdings" panose="05000000000000000000" pitchFamily="2" charset="2"/>
              <a:buChar char="Ø"/>
            </a:pPr>
            <a:r>
              <a:rPr lang="es-MX" dirty="0"/>
              <a:t>L</a:t>
            </a:r>
            <a:r>
              <a:rPr lang="es-MX" dirty="0" smtClean="0"/>
              <a:t>as leyes Newton v/s teoría de  Einstein</a:t>
            </a:r>
            <a:endParaRPr lang="es-MX" dirty="0"/>
          </a:p>
        </p:txBody>
      </p:sp>
      <p:sp>
        <p:nvSpPr>
          <p:cNvPr id="3" name="Marcador de contenido 2">
            <a:extLst>
              <a:ext uri="{FF2B5EF4-FFF2-40B4-BE49-F238E27FC236}">
                <a16:creationId xmlns:a16="http://schemas.microsoft.com/office/drawing/2014/main" xmlns="" id="{BA5113F0-B059-7E40-A0D4-0E95FCB243F2}"/>
              </a:ext>
            </a:extLst>
          </p:cNvPr>
          <p:cNvSpPr txBox="1">
            <a:spLocks/>
          </p:cNvSpPr>
          <p:nvPr/>
        </p:nvSpPr>
        <p:spPr>
          <a:xfrm>
            <a:off x="1375820" y="2168769"/>
            <a:ext cx="10206580" cy="4023360"/>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r>
              <a:rPr lang="es-MX" sz="2400" dirty="0" smtClean="0"/>
              <a:t>Análisis de las leyes Newton v/s teoría  Einstein, la transformación conceptual resultante no es menos decisivamente destructora de un paradigma previamente establecido. Incluso podemos llegar a considerarla como un prototipo para las reorientaciones revolucionarias en las ciencias. </a:t>
            </a:r>
          </a:p>
          <a:p>
            <a:pPr algn="just"/>
            <a:endParaRPr lang="es-MX" sz="2400" dirty="0"/>
          </a:p>
          <a:p>
            <a:pPr algn="just"/>
            <a:r>
              <a:rPr lang="es-MX" sz="2400" dirty="0" smtClean="0"/>
              <a:t>Precisamente porque no implica la introducción de objetos o conceptos adicionales, la transición de la mecánica de Newton a la de Einstein ilustra con una claridad particular la revolución científica como un desplazamiento de la red de conceptos a través de la que ven el mundo los científicos.</a:t>
            </a:r>
          </a:p>
          <a:p>
            <a:endParaRPr lang="es-MX" dirty="0"/>
          </a:p>
        </p:txBody>
      </p:sp>
    </p:spTree>
    <p:extLst>
      <p:ext uri="{BB962C8B-B14F-4D97-AF65-F5344CB8AC3E}">
        <p14:creationId xmlns:p14="http://schemas.microsoft.com/office/powerpoint/2010/main" val="942863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936652" y="1000036"/>
            <a:ext cx="9575410" cy="5909310"/>
          </a:xfrm>
          <a:prstGeom prst="rect">
            <a:avLst/>
          </a:prstGeom>
        </p:spPr>
        <p:txBody>
          <a:bodyPr wrap="square">
            <a:spAutoFit/>
          </a:bodyPr>
          <a:lstStyle/>
          <a:p>
            <a:r>
              <a:rPr lang="es-MX" b="1" dirty="0" smtClean="0">
                <a:latin typeface="Arial" panose="020B0604020202020204" pitchFamily="34" charset="0"/>
                <a:cs typeface="Arial" panose="020B0604020202020204" pitchFamily="34" charset="0"/>
              </a:rPr>
              <a:t>A manera de conclusión se pude señalar lo siguiente</a:t>
            </a:r>
            <a:r>
              <a:rPr lang="es-MX" b="1" dirty="0" smtClean="0">
                <a:latin typeface="Arial" panose="020B0604020202020204" pitchFamily="34" charset="0"/>
                <a:cs typeface="Arial" panose="020B0604020202020204" pitchFamily="34" charset="0"/>
              </a:rPr>
              <a:t>.</a:t>
            </a:r>
            <a:endParaRPr lang="es-MX" b="1" dirty="0" smtClean="0">
              <a:latin typeface="Arial" panose="020B0604020202020204" pitchFamily="34" charset="0"/>
              <a:cs typeface="Arial" panose="020B0604020202020204" pitchFamily="34" charset="0"/>
            </a:endParaRPr>
          </a:p>
          <a:p>
            <a:endParaRPr lang="es-MX"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MX" dirty="0" smtClean="0">
                <a:latin typeface="Arial" panose="020B0604020202020204" pitchFamily="34" charset="0"/>
                <a:cs typeface="Arial" panose="020B0604020202020204" pitchFamily="34" charset="0"/>
              </a:rPr>
              <a:t>Para </a:t>
            </a:r>
            <a:r>
              <a:rPr lang="es-MX" dirty="0" smtClean="0">
                <a:latin typeface="Arial" panose="020B0604020202020204" pitchFamily="34" charset="0"/>
                <a:cs typeface="Arial" panose="020B0604020202020204" pitchFamily="34" charset="0"/>
              </a:rPr>
              <a:t>descubrir las Revoluciones científicas, se debe tomar en cuenta su naturaleza, la lógica y las técnicas de argumentación </a:t>
            </a:r>
            <a:r>
              <a:rPr lang="es-MX" dirty="0" smtClean="0">
                <a:latin typeface="Arial" panose="020B0604020202020204" pitchFamily="34" charset="0"/>
                <a:cs typeface="Arial" panose="020B0604020202020204" pitchFamily="34" charset="0"/>
              </a:rPr>
              <a:t>que se toman,</a:t>
            </a:r>
          </a:p>
          <a:p>
            <a:pPr marL="285750" indent="-285750" algn="just">
              <a:buFont typeface="Arial" panose="020B0604020202020204" pitchFamily="34" charset="0"/>
              <a:buChar char="•"/>
            </a:pPr>
            <a:endParaRPr lang="es-MX"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MX" dirty="0" smtClean="0">
                <a:latin typeface="Arial" panose="020B0604020202020204" pitchFamily="34" charset="0"/>
                <a:cs typeface="Arial" panose="020B0604020202020204" pitchFamily="34" charset="0"/>
              </a:rPr>
              <a:t>Los paradigmas no pueden resolverse nunca de manera inequívoca, siempre serán resueltos mediante la lógica y la experimentación, podrían surgir nuevos fenómenos  que ayudan de manera acumulativa para las ciencias.</a:t>
            </a:r>
          </a:p>
          <a:p>
            <a:pPr marL="285750" indent="-285750" algn="just">
              <a:buFont typeface="Arial" panose="020B0604020202020204" pitchFamily="34" charset="0"/>
              <a:buChar char="•"/>
            </a:pPr>
            <a:endParaRPr lang="es-MX"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MX" dirty="0" smtClean="0">
                <a:latin typeface="Arial" panose="020B0604020202020204" pitchFamily="34" charset="0"/>
                <a:cs typeface="Arial" panose="020B0604020202020204" pitchFamily="34" charset="0"/>
              </a:rPr>
              <a:t>Respecto a la </a:t>
            </a:r>
            <a:r>
              <a:rPr lang="es-MX" dirty="0">
                <a:latin typeface="Arial" panose="020B0604020202020204" pitchFamily="34" charset="0"/>
                <a:cs typeface="Arial" panose="020B0604020202020204" pitchFamily="34" charset="0"/>
              </a:rPr>
              <a:t>aparición de un fenómeno, que elimina al fenómeno </a:t>
            </a:r>
            <a:r>
              <a:rPr lang="es-MX" dirty="0" smtClean="0">
                <a:latin typeface="Arial" panose="020B0604020202020204" pitchFamily="34" charset="0"/>
                <a:cs typeface="Arial" panose="020B0604020202020204" pitchFamily="34" charset="0"/>
              </a:rPr>
              <a:t>existente, queda un ejemplo claro que refiere el Capitulo analizado:</a:t>
            </a:r>
          </a:p>
          <a:p>
            <a:pPr algn="just"/>
            <a:endParaRPr lang="es-MX" dirty="0">
              <a:latin typeface="Arial" panose="020B0604020202020204" pitchFamily="34" charset="0"/>
              <a:cs typeface="Arial" panose="020B0604020202020204" pitchFamily="34" charset="0"/>
            </a:endParaRPr>
          </a:p>
          <a:p>
            <a:pPr algn="just"/>
            <a:r>
              <a:rPr lang="es-MX" dirty="0" smtClean="0">
                <a:latin typeface="Arial" panose="020B0604020202020204" pitchFamily="34" charset="0"/>
                <a:cs typeface="Arial" panose="020B0604020202020204" pitchFamily="34" charset="0"/>
              </a:rPr>
              <a:t>El descubrimiento de la vida en la Luna destruiría paradigmas hoy existentes, ya que no serian el caso, por ejemplo del descubrimiento de vida en algún otro lugar de la galaxia. </a:t>
            </a:r>
          </a:p>
          <a:p>
            <a:pPr algn="just"/>
            <a:endParaRPr lang="es-MX" dirty="0" smtClean="0">
              <a:latin typeface="Arial" panose="020B0604020202020204" pitchFamily="34" charset="0"/>
              <a:cs typeface="Arial" panose="020B0604020202020204" pitchFamily="34" charset="0"/>
            </a:endParaRPr>
          </a:p>
          <a:p>
            <a:pPr algn="just"/>
            <a:r>
              <a:rPr lang="es-MX" dirty="0" smtClean="0">
                <a:latin typeface="Arial" panose="020B0604020202020204" pitchFamily="34" charset="0"/>
                <a:cs typeface="Arial" panose="020B0604020202020204" pitchFamily="34" charset="0"/>
              </a:rPr>
              <a:t>Es decir una teoría nueva no tiene por que entrar en conflictos con cualquiera de sus predecesores.  </a:t>
            </a:r>
          </a:p>
          <a:p>
            <a:endParaRPr lang="es-MX"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s-MX" dirty="0" smtClean="0">
              <a:latin typeface="Arial" panose="020B0604020202020204" pitchFamily="34" charset="0"/>
              <a:cs typeface="Arial" panose="020B0604020202020204" pitchFamily="34" charset="0"/>
            </a:endParaRPr>
          </a:p>
          <a:p>
            <a:r>
              <a:rPr lang="es-MX" dirty="0">
                <a:latin typeface="Arial" panose="020B0604020202020204" pitchFamily="34" charset="0"/>
                <a:cs typeface="Arial" panose="020B0604020202020204" pitchFamily="34" charset="0"/>
              </a:rPr>
              <a:t> </a:t>
            </a:r>
            <a:endParaRPr lang="es-MX" dirty="0">
              <a:latin typeface="Arial" panose="020B0604020202020204" pitchFamily="34" charset="0"/>
              <a:cs typeface="Arial" panose="020B0604020202020204" pitchFamily="34" charset="0"/>
            </a:endParaRPr>
          </a:p>
          <a:p>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2439435"/>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ción">
  <a:themeElements>
    <a:clrScheme name="Retrospección">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510</TotalTime>
  <Words>598</Words>
  <Application>Microsoft Office PowerPoint</Application>
  <PresentationFormat>Panorámica</PresentationFormat>
  <Paragraphs>49</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Calibri</vt:lpstr>
      <vt:lpstr>Calibri Light</vt:lpstr>
      <vt:lpstr>Wingdings</vt:lpstr>
      <vt:lpstr>Retrospección</vt:lpstr>
      <vt:lpstr>IX. Naturaleza y Necesidades de las Revoluciones Científicas </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ix. Naturaleza y Necesidades de las revoluciones cientificas</dc:title>
  <dc:creator>Cuenta Microsoft</dc:creator>
  <cp:lastModifiedBy>Cuenta Microsoft</cp:lastModifiedBy>
  <cp:revision>16</cp:revision>
  <dcterms:created xsi:type="dcterms:W3CDTF">2022-06-16T13:36:02Z</dcterms:created>
  <dcterms:modified xsi:type="dcterms:W3CDTF">2022-06-20T19:21:03Z</dcterms:modified>
</cp:coreProperties>
</file>